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4" r:id="rId3"/>
    <p:sldId id="258" r:id="rId4"/>
    <p:sldId id="259" r:id="rId5"/>
    <p:sldId id="260" r:id="rId6"/>
    <p:sldId id="261" r:id="rId7"/>
    <p:sldId id="286" r:id="rId8"/>
    <p:sldId id="263" r:id="rId9"/>
    <p:sldId id="262" r:id="rId10"/>
    <p:sldId id="273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82" r:id="rId21"/>
    <p:sldId id="277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84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C0C2-1727-4F36-A9C1-C418BA5C7C71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34B0-DB32-4F1B-AC00-3C21313019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 smtClean="0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fr-FR" smtClean="0"/>
          </a:p>
          <a:p>
            <a:r>
              <a:rPr lang="en-US" altLang="fr-FR" smtClean="0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fr-FR" smtClean="0"/>
          </a:p>
          <a:p>
            <a:r>
              <a:rPr lang="en-US" altLang="fr-FR" smtClean="0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CD1C8C9-5951-4623-AFBA-23095277D125}" type="slidenum">
              <a:rPr lang="fr-FR" altLang="fr-FR"/>
              <a:pPr eaLnBrk="1" hangingPunct="1"/>
              <a:t>13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712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 dirty="0" smtClean="0"/>
          </a:p>
          <a:p>
            <a:r>
              <a:rPr lang="it-IT" dirty="0" smtClean="0"/>
              <a:t>alberto.tonda@grignon.inra.fr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6B33B42-CE52-4C57-AB8D-EF440EBD6463}" type="slidenum">
              <a:rPr lang="it-IT" smtClean="0"/>
              <a:pPr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5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rgbClr val="275662"/>
                </a:solidFill>
                <a:latin typeface="+mn-lt"/>
              </a:rPr>
              <a:t>NEUROEVOLUTION AND HYPERPARAMETER</a:t>
            </a:r>
            <a:r>
              <a:rPr lang="it-IT" sz="1000" baseline="0" dirty="0" smtClean="0">
                <a:solidFill>
                  <a:srgbClr val="275662"/>
                </a:solidFill>
                <a:latin typeface="+mn-lt"/>
              </a:rPr>
              <a:t> OPTIMIZATION FOR DEEP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 smtClean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 smtClean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 smtClean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competitive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Neuroevolution and hyperparameter optimization for deep neural networks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Alberto TONDA, Team EKINOCS, UMR 518 MIA-PS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Generate and evaluate </a:t>
              </a:r>
            </a:p>
            <a:p>
              <a:pPr algn="ctr"/>
              <a:r>
                <a:rPr lang="en-US" sz="1400" dirty="0" smtClean="0"/>
                <a:t>initial population</a:t>
              </a:r>
              <a:endParaRPr lang="en-US" sz="1400" dirty="0"/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Yes</a:t>
              </a:r>
              <a:endParaRPr lang="en-US" b="1" dirty="0"/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No</a:t>
              </a:r>
              <a:endParaRPr lang="en-US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7002099" y="1316736"/>
            <a:ext cx="2700217" cy="1170432"/>
          </a:xfrm>
          <a:prstGeom prst="wedgeRectCallout">
            <a:avLst>
              <a:gd name="adj1" fmla="val -56344"/>
              <a:gd name="adj2" fmla="val 1622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Mutation</a:t>
            </a:r>
            <a:r>
              <a:rPr lang="en-US" dirty="0" smtClean="0"/>
              <a:t>: randomly modify existing solution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02098" y="5335949"/>
            <a:ext cx="2700217" cy="1170432"/>
          </a:xfrm>
          <a:prstGeom prst="wedgeRectCallout">
            <a:avLst>
              <a:gd name="adj1" fmla="val -58375"/>
              <a:gd name="adj2" fmla="val -14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Crossover</a:t>
            </a:r>
            <a:r>
              <a:rPr lang="en-US" dirty="0" smtClean="0"/>
              <a:t>: swap pieces of two (or more) existing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algorithms: principle of locality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general, small modifications to </a:t>
            </a:r>
            <a:r>
              <a:rPr lang="en-US" b="1" dirty="0" smtClean="0"/>
              <a:t>genotype</a:t>
            </a:r>
            <a:r>
              <a:rPr lang="en-US" dirty="0" smtClean="0"/>
              <a:t> should correspond to small modifications to </a:t>
            </a:r>
            <a:r>
              <a:rPr lang="en-US" b="1" dirty="0" smtClean="0"/>
              <a:t>phenotype</a:t>
            </a:r>
            <a:r>
              <a:rPr lang="en-US" dirty="0" smtClean="0"/>
              <a:t> and </a:t>
            </a:r>
            <a:r>
              <a:rPr lang="en-US" b="1" dirty="0" smtClean="0"/>
              <a:t>fitness</a:t>
            </a:r>
          </a:p>
          <a:p>
            <a:r>
              <a:rPr lang="en-US" dirty="0" smtClean="0"/>
              <a:t>Quite important for good performance of EAs</a:t>
            </a:r>
          </a:p>
          <a:p>
            <a:endParaRPr lang="en-US" b="1" dirty="0" smtClean="0"/>
          </a:p>
          <a:p>
            <a:r>
              <a:rPr lang="en-US" dirty="0" smtClean="0"/>
              <a:t>References</a:t>
            </a:r>
          </a:p>
          <a:p>
            <a:pPr lvl="1"/>
            <a:r>
              <a:rPr lang="en-US" dirty="0" smtClean="0"/>
              <a:t>F. </a:t>
            </a:r>
            <a:r>
              <a:rPr lang="en-US" dirty="0" err="1" smtClean="0"/>
              <a:t>Rothlauf</a:t>
            </a:r>
            <a:r>
              <a:rPr lang="en-US" dirty="0" smtClean="0"/>
              <a:t>, </a:t>
            </a:r>
            <a:r>
              <a:rPr lang="en-US" i="1" dirty="0" smtClean="0"/>
              <a:t>Representations </a:t>
            </a:r>
            <a:r>
              <a:rPr lang="en-US" i="1" dirty="0"/>
              <a:t>for Genetic and Evolutionary </a:t>
            </a:r>
            <a:r>
              <a:rPr lang="en-US" i="1" dirty="0" smtClean="0"/>
              <a:t>Algorithms</a:t>
            </a:r>
            <a:r>
              <a:rPr lang="en-US" dirty="0" smtClean="0"/>
              <a:t>, 2006</a:t>
            </a:r>
          </a:p>
          <a:p>
            <a:pPr lvl="1"/>
            <a:r>
              <a:rPr lang="en-US" dirty="0" smtClean="0"/>
              <a:t>F. </a:t>
            </a:r>
            <a:r>
              <a:rPr lang="en-US" dirty="0" err="1" smtClean="0"/>
              <a:t>Rothlauf</a:t>
            </a:r>
            <a:r>
              <a:rPr lang="en-US" dirty="0" smtClean="0"/>
              <a:t> and M. </a:t>
            </a:r>
            <a:r>
              <a:rPr lang="en-US" dirty="0" err="1" smtClean="0"/>
              <a:t>Oetzel</a:t>
            </a:r>
            <a:r>
              <a:rPr lang="en-US" dirty="0" smtClean="0"/>
              <a:t>, </a:t>
            </a:r>
            <a:r>
              <a:rPr lang="en-US" i="1" dirty="0"/>
              <a:t>On the Locality </a:t>
            </a:r>
            <a:r>
              <a:rPr lang="en-US" i="1" dirty="0" smtClean="0"/>
              <a:t>of Grammatical Evolution</a:t>
            </a:r>
            <a:r>
              <a:rPr lang="en-US" dirty="0" smtClean="0"/>
              <a:t>, 2006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7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 b="10800"/>
          <a:stretch/>
        </p:blipFill>
        <p:spPr>
          <a:xfrm>
            <a:off x="838200" y="1423358"/>
            <a:ext cx="5887096" cy="4693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9465"/>
          <a:stretch/>
        </p:blipFill>
        <p:spPr>
          <a:xfrm>
            <a:off x="5527334" y="1399159"/>
            <a:ext cx="5826466" cy="470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∈[−5, 5]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to Evolutionary Computation</a:t>
            </a:r>
            <a:endParaRPr lang="en-US" altLang="fr-FR" sz="3600" dirty="0"/>
          </a:p>
        </p:txBody>
      </p:sp>
      <p:sp>
        <p:nvSpPr>
          <p:cNvPr id="7171" name="Content Placeholder 3"/>
          <p:cNvSpPr txBox="1">
            <a:spLocks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want to add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NEAT (</a:t>
            </a:r>
            <a:r>
              <a:rPr lang="en-US" dirty="0" err="1" smtClean="0"/>
              <a:t>Risto</a:t>
            </a:r>
            <a:r>
              <a:rPr lang="en-US" dirty="0" smtClean="0"/>
              <a:t> </a:t>
            </a:r>
            <a:r>
              <a:rPr lang="en-US" dirty="0" err="1" smtClean="0"/>
              <a:t>Mikkaaulinen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HyperNEAT</a:t>
            </a:r>
            <a:endParaRPr lang="en-US" dirty="0" smtClean="0"/>
          </a:p>
          <a:p>
            <a:r>
              <a:rPr lang="en-US" dirty="0" smtClean="0"/>
              <a:t>Latest developments by </a:t>
            </a:r>
            <a:r>
              <a:rPr lang="en-US" dirty="0" err="1" smtClean="0"/>
              <a:t>Nuno</a:t>
            </a:r>
            <a:r>
              <a:rPr lang="en-US" dirty="0" smtClean="0"/>
              <a:t> </a:t>
            </a:r>
            <a:r>
              <a:rPr lang="en-US" dirty="0" err="1" smtClean="0"/>
              <a:t>Lourenço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Article on evolution of RNN for oil</a:t>
            </a:r>
          </a:p>
          <a:p>
            <a:r>
              <a:rPr lang="en-US" dirty="0" smtClean="0"/>
              <a:t>HUMIES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9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algorithms: principle of locality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solutions, use </a:t>
            </a:r>
            <a:r>
              <a:rPr lang="en-US" i="1" dirty="0" smtClean="0"/>
              <a:t>indirect representation</a:t>
            </a:r>
          </a:p>
          <a:p>
            <a:pPr lvl="1"/>
            <a:r>
              <a:rPr lang="en-US" dirty="0" smtClean="0"/>
              <a:t>There is a mapping between internal representation (</a:t>
            </a:r>
            <a:r>
              <a:rPr lang="en-US" b="1" dirty="0" smtClean="0"/>
              <a:t>genotype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external representation (</a:t>
            </a:r>
            <a:r>
              <a:rPr lang="en-US" b="1" dirty="0" smtClean="0"/>
              <a:t>phenotype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Example: equations (</a:t>
            </a:r>
            <a:r>
              <a:rPr lang="en-US" b="1" dirty="0" smtClean="0"/>
              <a:t>phenotype</a:t>
            </a:r>
            <a:r>
              <a:rPr lang="en-US" dirty="0" smtClean="0"/>
              <a:t>) as trees (</a:t>
            </a:r>
            <a:r>
              <a:rPr lang="en-US" b="1" dirty="0" smtClean="0"/>
              <a:t>genotype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58" y="3591856"/>
            <a:ext cx="6254884" cy="2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algorithms: mutation</a:t>
            </a:r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2491903" y="2066118"/>
            <a:ext cx="2736304" cy="2520280"/>
            <a:chOff x="838200" y="3087523"/>
            <a:chExt cx="2736304" cy="2520280"/>
          </a:xfrm>
        </p:grpSpPr>
        <p:sp>
          <p:nvSpPr>
            <p:cNvPr id="4" name="Oval 3"/>
            <p:cNvSpPr/>
            <p:nvPr/>
          </p:nvSpPr>
          <p:spPr>
            <a:xfrm>
              <a:off x="1846312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 smtClean="0"/>
                <a:t>α</a:t>
              </a:r>
              <a:endParaRPr lang="en-US" sz="2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198240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820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7" name="Oval 7"/>
            <p:cNvSpPr/>
            <p:nvPr/>
          </p:nvSpPr>
          <p:spPr>
            <a:xfrm>
              <a:off x="155828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8" name="Oval 11"/>
            <p:cNvSpPr/>
            <p:nvPr/>
          </p:nvSpPr>
          <p:spPr>
            <a:xfrm>
              <a:off x="2422376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 smtClean="0"/>
                <a:t>γ</a:t>
              </a:r>
              <a:endParaRPr lang="en-US" dirty="0"/>
            </a:p>
          </p:txBody>
        </p:sp>
        <p:sp>
          <p:nvSpPr>
            <p:cNvPr id="9" name="Oval 12"/>
            <p:cNvSpPr/>
            <p:nvPr/>
          </p:nvSpPr>
          <p:spPr>
            <a:xfrm>
              <a:off x="2782416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 smtClean="0"/>
                <a:t>ζ</a:t>
              </a:r>
              <a:endParaRPr lang="en-US" sz="2000" dirty="0"/>
            </a:p>
          </p:txBody>
        </p:sp>
        <p:cxnSp>
          <p:nvCxnSpPr>
            <p:cNvPr id="10" name="Straight Arrow Connector 14"/>
            <p:cNvCxnSpPr>
              <a:stCxn id="4" idx="3"/>
              <a:endCxn id="5" idx="0"/>
            </p:cNvCxnSpPr>
            <p:nvPr/>
          </p:nvCxnSpPr>
          <p:spPr>
            <a:xfrm flipH="1">
              <a:off x="1450268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6"/>
            <p:cNvCxnSpPr>
              <a:stCxn id="5" idx="3"/>
              <a:endCxn id="6" idx="0"/>
            </p:cNvCxnSpPr>
            <p:nvPr/>
          </p:nvCxnSpPr>
          <p:spPr>
            <a:xfrm flipH="1">
              <a:off x="109022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8"/>
            <p:cNvCxnSpPr>
              <a:stCxn id="5" idx="5"/>
              <a:endCxn id="7" idx="0"/>
            </p:cNvCxnSpPr>
            <p:nvPr/>
          </p:nvCxnSpPr>
          <p:spPr>
            <a:xfrm>
              <a:off x="1628479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4"/>
            <p:cNvCxnSpPr>
              <a:stCxn id="4" idx="5"/>
              <a:endCxn id="8" idx="0"/>
            </p:cNvCxnSpPr>
            <p:nvPr/>
          </p:nvCxnSpPr>
          <p:spPr>
            <a:xfrm>
              <a:off x="2276551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/>
            <p:cNvCxnSpPr>
              <a:stCxn id="8" idx="5"/>
              <a:endCxn id="9" idx="0"/>
            </p:cNvCxnSpPr>
            <p:nvPr/>
          </p:nvCxnSpPr>
          <p:spPr>
            <a:xfrm>
              <a:off x="2852615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84"/>
            <p:cNvSpPr/>
            <p:nvPr/>
          </p:nvSpPr>
          <p:spPr>
            <a:xfrm>
              <a:off x="2494384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 smtClean="0"/>
                <a:t>η</a:t>
              </a:r>
              <a:endParaRPr lang="en-US" sz="1600" dirty="0"/>
            </a:p>
          </p:txBody>
        </p:sp>
        <p:sp>
          <p:nvSpPr>
            <p:cNvPr id="16" name="Oval 85"/>
            <p:cNvSpPr/>
            <p:nvPr/>
          </p:nvSpPr>
          <p:spPr>
            <a:xfrm>
              <a:off x="3070448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 smtClean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17" name="Straight Arrow Connector 87"/>
            <p:cNvCxnSpPr>
              <a:stCxn id="9" idx="3"/>
              <a:endCxn id="15" idx="0"/>
            </p:cNvCxnSpPr>
            <p:nvPr/>
          </p:nvCxnSpPr>
          <p:spPr>
            <a:xfrm flipH="1">
              <a:off x="2746412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89"/>
            <p:cNvCxnSpPr>
              <a:stCxn id="9" idx="5"/>
              <a:endCxn id="16" idx="0"/>
            </p:cNvCxnSpPr>
            <p:nvPr/>
          </p:nvCxnSpPr>
          <p:spPr>
            <a:xfrm>
              <a:off x="3212655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lèche vers le bas 18"/>
          <p:cNvSpPr/>
          <p:nvPr/>
        </p:nvSpPr>
        <p:spPr>
          <a:xfrm rot="3550545">
            <a:off x="5186816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6415442" y="2066118"/>
            <a:ext cx="2736304" cy="2520280"/>
            <a:chOff x="4761739" y="3087523"/>
            <a:chExt cx="2736304" cy="2520280"/>
          </a:xfrm>
        </p:grpSpPr>
        <p:sp>
          <p:nvSpPr>
            <p:cNvPr id="21" name="Oval 3"/>
            <p:cNvSpPr/>
            <p:nvPr/>
          </p:nvSpPr>
          <p:spPr>
            <a:xfrm>
              <a:off x="5769851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 smtClean="0"/>
                <a:t>α</a:t>
              </a:r>
              <a:endParaRPr lang="en-US" sz="2000" dirty="0"/>
            </a:p>
          </p:txBody>
        </p:sp>
        <p:sp>
          <p:nvSpPr>
            <p:cNvPr id="22" name="Oval 4"/>
            <p:cNvSpPr/>
            <p:nvPr/>
          </p:nvSpPr>
          <p:spPr>
            <a:xfrm>
              <a:off x="5121779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23" name="Oval 5"/>
            <p:cNvSpPr/>
            <p:nvPr/>
          </p:nvSpPr>
          <p:spPr>
            <a:xfrm>
              <a:off x="476173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24" name="Oval 7"/>
            <p:cNvSpPr/>
            <p:nvPr/>
          </p:nvSpPr>
          <p:spPr>
            <a:xfrm>
              <a:off x="548181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25" name="Oval 11"/>
            <p:cNvSpPr/>
            <p:nvPr/>
          </p:nvSpPr>
          <p:spPr>
            <a:xfrm>
              <a:off x="6345915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 smtClean="0"/>
                <a:t>γ</a:t>
              </a:r>
              <a:endParaRPr lang="en-US" dirty="0"/>
            </a:p>
          </p:txBody>
        </p:sp>
        <p:sp>
          <p:nvSpPr>
            <p:cNvPr id="26" name="Oval 12"/>
            <p:cNvSpPr/>
            <p:nvPr/>
          </p:nvSpPr>
          <p:spPr>
            <a:xfrm>
              <a:off x="6705955" y="4455675"/>
              <a:ext cx="504056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b="1" dirty="0" smtClean="0"/>
                <a:t>λ</a:t>
              </a:r>
              <a:endParaRPr lang="en-US" sz="3600" b="1" dirty="0"/>
            </a:p>
          </p:txBody>
        </p:sp>
        <p:cxnSp>
          <p:nvCxnSpPr>
            <p:cNvPr id="27" name="Straight Arrow Connector 14"/>
            <p:cNvCxnSpPr>
              <a:stCxn id="21" idx="3"/>
              <a:endCxn id="22" idx="0"/>
            </p:cNvCxnSpPr>
            <p:nvPr/>
          </p:nvCxnSpPr>
          <p:spPr>
            <a:xfrm flipH="1">
              <a:off x="5373807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6"/>
            <p:cNvCxnSpPr>
              <a:stCxn id="22" idx="3"/>
              <a:endCxn id="23" idx="0"/>
            </p:cNvCxnSpPr>
            <p:nvPr/>
          </p:nvCxnSpPr>
          <p:spPr>
            <a:xfrm flipH="1">
              <a:off x="5013767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stCxn id="22" idx="5"/>
              <a:endCxn id="24" idx="0"/>
            </p:cNvCxnSpPr>
            <p:nvPr/>
          </p:nvCxnSpPr>
          <p:spPr>
            <a:xfrm>
              <a:off x="555201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>
              <a:stCxn id="21" idx="5"/>
              <a:endCxn id="25" idx="0"/>
            </p:cNvCxnSpPr>
            <p:nvPr/>
          </p:nvCxnSpPr>
          <p:spPr>
            <a:xfrm>
              <a:off x="6200090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8"/>
            <p:cNvCxnSpPr>
              <a:stCxn id="25" idx="5"/>
              <a:endCxn id="26" idx="0"/>
            </p:cNvCxnSpPr>
            <p:nvPr/>
          </p:nvCxnSpPr>
          <p:spPr>
            <a:xfrm>
              <a:off x="6776154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84"/>
            <p:cNvSpPr/>
            <p:nvPr/>
          </p:nvSpPr>
          <p:spPr>
            <a:xfrm>
              <a:off x="6417923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 smtClean="0"/>
                <a:t>η</a:t>
              </a:r>
              <a:endParaRPr lang="en-US" sz="1600" dirty="0"/>
            </a:p>
          </p:txBody>
        </p:sp>
        <p:sp>
          <p:nvSpPr>
            <p:cNvPr id="33" name="Oval 85"/>
            <p:cNvSpPr/>
            <p:nvPr/>
          </p:nvSpPr>
          <p:spPr>
            <a:xfrm>
              <a:off x="6993987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 smtClean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Straight Arrow Connector 87"/>
            <p:cNvCxnSpPr>
              <a:stCxn id="26" idx="3"/>
              <a:endCxn id="32" idx="0"/>
            </p:cNvCxnSpPr>
            <p:nvPr/>
          </p:nvCxnSpPr>
          <p:spPr>
            <a:xfrm flipH="1">
              <a:off x="6669951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89"/>
            <p:cNvCxnSpPr>
              <a:stCxn id="26" idx="5"/>
              <a:endCxn id="33" idx="0"/>
            </p:cNvCxnSpPr>
            <p:nvPr/>
          </p:nvCxnSpPr>
          <p:spPr>
            <a:xfrm>
              <a:off x="7136194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Flèche vers le bas 35"/>
          <p:cNvSpPr/>
          <p:nvPr/>
        </p:nvSpPr>
        <p:spPr>
          <a:xfrm rot="3550545">
            <a:off x="9110355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6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algorithms: crossover</a:t>
            </a:r>
            <a:endParaRPr lang="en-US" dirty="0"/>
          </a:p>
        </p:txBody>
      </p:sp>
      <p:grpSp>
        <p:nvGrpSpPr>
          <p:cNvPr id="72" name="Groupe 71"/>
          <p:cNvGrpSpPr/>
          <p:nvPr/>
        </p:nvGrpSpPr>
        <p:grpSpPr>
          <a:xfrm>
            <a:off x="2346632" y="1875845"/>
            <a:ext cx="7232896" cy="3893250"/>
            <a:chOff x="2346632" y="1875845"/>
            <a:chExt cx="7232896" cy="3893250"/>
          </a:xfrm>
        </p:grpSpPr>
        <p:sp>
          <p:nvSpPr>
            <p:cNvPr id="38" name="Oval 3"/>
            <p:cNvSpPr/>
            <p:nvPr/>
          </p:nvSpPr>
          <p:spPr>
            <a:xfrm>
              <a:off x="3354744" y="187584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4"/>
            <p:cNvSpPr/>
            <p:nvPr/>
          </p:nvSpPr>
          <p:spPr>
            <a:xfrm>
              <a:off x="2706672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5"/>
            <p:cNvSpPr/>
            <p:nvPr/>
          </p:nvSpPr>
          <p:spPr>
            <a:xfrm>
              <a:off x="234663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7"/>
            <p:cNvSpPr/>
            <p:nvPr/>
          </p:nvSpPr>
          <p:spPr>
            <a:xfrm>
              <a:off x="306671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11"/>
            <p:cNvSpPr/>
            <p:nvPr/>
          </p:nvSpPr>
          <p:spPr>
            <a:xfrm>
              <a:off x="3930808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4290848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Arrow Connector 14"/>
            <p:cNvCxnSpPr>
              <a:stCxn id="38" idx="3"/>
              <a:endCxn id="39" idx="0"/>
            </p:cNvCxnSpPr>
            <p:nvPr/>
          </p:nvCxnSpPr>
          <p:spPr>
            <a:xfrm flipH="1">
              <a:off x="2958700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16"/>
            <p:cNvCxnSpPr>
              <a:stCxn id="39" idx="3"/>
              <a:endCxn id="40" idx="0"/>
            </p:cNvCxnSpPr>
            <p:nvPr/>
          </p:nvCxnSpPr>
          <p:spPr>
            <a:xfrm flipH="1">
              <a:off x="2598660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18"/>
            <p:cNvCxnSpPr>
              <a:stCxn id="39" idx="5"/>
              <a:endCxn id="41" idx="0"/>
            </p:cNvCxnSpPr>
            <p:nvPr/>
          </p:nvCxnSpPr>
          <p:spPr>
            <a:xfrm>
              <a:off x="3136911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24"/>
            <p:cNvCxnSpPr>
              <a:stCxn id="38" idx="5"/>
              <a:endCxn id="42" idx="0"/>
            </p:cNvCxnSpPr>
            <p:nvPr/>
          </p:nvCxnSpPr>
          <p:spPr>
            <a:xfrm>
              <a:off x="3784983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28"/>
            <p:cNvCxnSpPr>
              <a:stCxn id="42" idx="5"/>
              <a:endCxn id="43" idx="0"/>
            </p:cNvCxnSpPr>
            <p:nvPr/>
          </p:nvCxnSpPr>
          <p:spPr>
            <a:xfrm>
              <a:off x="4361047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9" name="Oval 84"/>
            <p:cNvSpPr/>
            <p:nvPr/>
          </p:nvSpPr>
          <p:spPr>
            <a:xfrm>
              <a:off x="4002816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85"/>
            <p:cNvSpPr/>
            <p:nvPr/>
          </p:nvSpPr>
          <p:spPr>
            <a:xfrm>
              <a:off x="4578880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1" name="Straight Arrow Connector 87"/>
            <p:cNvCxnSpPr>
              <a:stCxn id="43" idx="3"/>
              <a:endCxn id="49" idx="0"/>
            </p:cNvCxnSpPr>
            <p:nvPr/>
          </p:nvCxnSpPr>
          <p:spPr>
            <a:xfrm flipH="1">
              <a:off x="4254844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89"/>
            <p:cNvCxnSpPr>
              <a:stCxn id="43" idx="5"/>
              <a:endCxn id="50" idx="0"/>
            </p:cNvCxnSpPr>
            <p:nvPr/>
          </p:nvCxnSpPr>
          <p:spPr>
            <a:xfrm>
              <a:off x="4721087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Oval 3"/>
            <p:cNvSpPr/>
            <p:nvPr/>
          </p:nvSpPr>
          <p:spPr>
            <a:xfrm>
              <a:off x="7567872" y="187584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"/>
            <p:cNvSpPr/>
            <p:nvPr/>
          </p:nvSpPr>
          <p:spPr>
            <a:xfrm>
              <a:off x="6919800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11"/>
            <p:cNvSpPr/>
            <p:nvPr/>
          </p:nvSpPr>
          <p:spPr>
            <a:xfrm>
              <a:off x="8143936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12"/>
            <p:cNvSpPr/>
            <p:nvPr/>
          </p:nvSpPr>
          <p:spPr>
            <a:xfrm>
              <a:off x="8787440" y="324399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14"/>
            <p:cNvCxnSpPr>
              <a:stCxn id="53" idx="3"/>
              <a:endCxn id="54" idx="0"/>
            </p:cNvCxnSpPr>
            <p:nvPr/>
          </p:nvCxnSpPr>
          <p:spPr>
            <a:xfrm flipH="1">
              <a:off x="7171828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24"/>
            <p:cNvCxnSpPr>
              <a:stCxn id="53" idx="5"/>
              <a:endCxn id="55" idx="0"/>
            </p:cNvCxnSpPr>
            <p:nvPr/>
          </p:nvCxnSpPr>
          <p:spPr>
            <a:xfrm>
              <a:off x="7998111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28"/>
            <p:cNvCxnSpPr>
              <a:stCxn id="55" idx="5"/>
              <a:endCxn id="56" idx="0"/>
            </p:cNvCxnSpPr>
            <p:nvPr/>
          </p:nvCxnSpPr>
          <p:spPr>
            <a:xfrm>
              <a:off x="8574175" y="3026164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0" name="Oval 84"/>
            <p:cNvSpPr/>
            <p:nvPr/>
          </p:nvSpPr>
          <p:spPr>
            <a:xfrm>
              <a:off x="8499408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85"/>
            <p:cNvSpPr/>
            <p:nvPr/>
          </p:nvSpPr>
          <p:spPr>
            <a:xfrm>
              <a:off x="9075472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87"/>
            <p:cNvCxnSpPr>
              <a:stCxn id="56" idx="3"/>
              <a:endCxn id="60" idx="0"/>
            </p:cNvCxnSpPr>
            <p:nvPr/>
          </p:nvCxnSpPr>
          <p:spPr>
            <a:xfrm flipH="1">
              <a:off x="8751436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89"/>
            <p:cNvCxnSpPr>
              <a:stCxn id="56" idx="5"/>
              <a:endCxn id="61" idx="0"/>
            </p:cNvCxnSpPr>
            <p:nvPr/>
          </p:nvCxnSpPr>
          <p:spPr>
            <a:xfrm>
              <a:off x="9217679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4" name="Oval 12"/>
            <p:cNvSpPr/>
            <p:nvPr/>
          </p:nvSpPr>
          <p:spPr>
            <a:xfrm>
              <a:off x="7533571" y="325838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28"/>
            <p:cNvCxnSpPr>
              <a:stCxn id="55" idx="3"/>
              <a:endCxn id="64" idx="0"/>
            </p:cNvCxnSpPr>
            <p:nvPr/>
          </p:nvCxnSpPr>
          <p:spPr>
            <a:xfrm flipH="1">
              <a:off x="7785599" y="3026164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6" name="Oval 85"/>
            <p:cNvSpPr/>
            <p:nvPr/>
          </p:nvSpPr>
          <p:spPr>
            <a:xfrm>
              <a:off x="7821603" y="390645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89"/>
            <p:cNvCxnSpPr>
              <a:stCxn id="64" idx="5"/>
              <a:endCxn id="66" idx="0"/>
            </p:cNvCxnSpPr>
            <p:nvPr/>
          </p:nvCxnSpPr>
          <p:spPr>
            <a:xfrm>
              <a:off x="7963810" y="3688624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8" name="Oval 12"/>
            <p:cNvSpPr/>
            <p:nvPr/>
          </p:nvSpPr>
          <p:spPr>
            <a:xfrm>
              <a:off x="8604467" y="461696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85"/>
            <p:cNvSpPr/>
            <p:nvPr/>
          </p:nvSpPr>
          <p:spPr>
            <a:xfrm>
              <a:off x="8892499" y="526503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Arrow Connector 89"/>
            <p:cNvCxnSpPr>
              <a:stCxn id="68" idx="5"/>
              <a:endCxn id="69" idx="0"/>
            </p:cNvCxnSpPr>
            <p:nvPr/>
          </p:nvCxnSpPr>
          <p:spPr>
            <a:xfrm>
              <a:off x="9034706" y="504720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1" name="Straight Arrow Connector 87"/>
            <p:cNvCxnSpPr>
              <a:stCxn id="60" idx="4"/>
              <a:endCxn id="68" idx="0"/>
            </p:cNvCxnSpPr>
            <p:nvPr/>
          </p:nvCxnSpPr>
          <p:spPr>
            <a:xfrm>
              <a:off x="8751436" y="4396125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430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179" name="Groupe 178"/>
          <p:cNvGrpSpPr/>
          <p:nvPr/>
        </p:nvGrpSpPr>
        <p:grpSpPr>
          <a:xfrm>
            <a:off x="2346632" y="1875600"/>
            <a:ext cx="7614624" cy="3893250"/>
            <a:chOff x="755576" y="2552501"/>
            <a:chExt cx="7614624" cy="3893250"/>
          </a:xfrm>
        </p:grpSpPr>
        <p:sp>
          <p:nvSpPr>
            <p:cNvPr id="180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1"/>
            <p:cNvSpPr/>
            <p:nvPr/>
          </p:nvSpPr>
          <p:spPr>
            <a:xfrm>
              <a:off x="2339752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2"/>
            <p:cNvSpPr/>
            <p:nvPr/>
          </p:nvSpPr>
          <p:spPr>
            <a:xfrm>
              <a:off x="2699792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4"/>
            <p:cNvCxnSpPr>
              <a:stCxn id="180" idx="3"/>
              <a:endCxn id="181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7" name="Straight Arrow Connector 16"/>
            <p:cNvCxnSpPr>
              <a:stCxn id="181" idx="3"/>
              <a:endCxn id="182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8" name="Straight Arrow Connector 18"/>
            <p:cNvCxnSpPr>
              <a:stCxn id="181" idx="5"/>
              <a:endCxn id="183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9" name="Straight Arrow Connector 24"/>
            <p:cNvCxnSpPr>
              <a:stCxn id="180" idx="5"/>
              <a:endCxn id="184" idx="0"/>
            </p:cNvCxnSpPr>
            <p:nvPr/>
          </p:nvCxnSpPr>
          <p:spPr>
            <a:xfrm>
              <a:off x="2193927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0" name="Straight Arrow Connector 28"/>
            <p:cNvCxnSpPr>
              <a:stCxn id="184" idx="5"/>
              <a:endCxn id="185" idx="0"/>
            </p:cNvCxnSpPr>
            <p:nvPr/>
          </p:nvCxnSpPr>
          <p:spPr>
            <a:xfrm>
              <a:off x="2769991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1" name="Oval 84"/>
            <p:cNvSpPr/>
            <p:nvPr/>
          </p:nvSpPr>
          <p:spPr>
            <a:xfrm>
              <a:off x="2411760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85"/>
            <p:cNvSpPr/>
            <p:nvPr/>
          </p:nvSpPr>
          <p:spPr>
            <a:xfrm>
              <a:off x="2987824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3" name="Straight Arrow Connector 87"/>
            <p:cNvCxnSpPr>
              <a:stCxn id="185" idx="3"/>
              <a:endCxn id="191" idx="0"/>
            </p:cNvCxnSpPr>
            <p:nvPr/>
          </p:nvCxnSpPr>
          <p:spPr>
            <a:xfrm flipH="1">
              <a:off x="2663788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4" name="Straight Arrow Connector 89"/>
            <p:cNvCxnSpPr>
              <a:stCxn id="185" idx="5"/>
              <a:endCxn id="192" idx="0"/>
            </p:cNvCxnSpPr>
            <p:nvPr/>
          </p:nvCxnSpPr>
          <p:spPr>
            <a:xfrm>
              <a:off x="3130031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5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2"/>
            <p:cNvSpPr/>
            <p:nvPr/>
          </p:nvSpPr>
          <p:spPr>
            <a:xfrm>
              <a:off x="7196384" y="3920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9" name="Straight Arrow Connector 14"/>
            <p:cNvCxnSpPr>
              <a:stCxn id="195" idx="3"/>
              <a:endCxn id="196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0" name="Straight Arrow Connector 24"/>
            <p:cNvCxnSpPr>
              <a:stCxn id="195" idx="5"/>
              <a:endCxn id="197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1" name="Straight Arrow Connector 28"/>
            <p:cNvCxnSpPr>
              <a:stCxn id="197" idx="5"/>
              <a:endCxn id="198" idx="0"/>
            </p:cNvCxnSpPr>
            <p:nvPr/>
          </p:nvCxnSpPr>
          <p:spPr>
            <a:xfrm>
              <a:off x="6983119" y="3702820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2" name="Oval 84"/>
            <p:cNvSpPr/>
            <p:nvPr/>
          </p:nvSpPr>
          <p:spPr>
            <a:xfrm>
              <a:off x="6908352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85"/>
            <p:cNvSpPr/>
            <p:nvPr/>
          </p:nvSpPr>
          <p:spPr>
            <a:xfrm>
              <a:off x="7484416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87"/>
            <p:cNvCxnSpPr>
              <a:stCxn id="198" idx="3"/>
              <a:endCxn id="202" idx="0"/>
            </p:cNvCxnSpPr>
            <p:nvPr/>
          </p:nvCxnSpPr>
          <p:spPr>
            <a:xfrm flipH="1">
              <a:off x="7160380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5" name="Straight Arrow Connector 89"/>
            <p:cNvCxnSpPr>
              <a:stCxn id="198" idx="5"/>
              <a:endCxn id="203" idx="0"/>
            </p:cNvCxnSpPr>
            <p:nvPr/>
          </p:nvCxnSpPr>
          <p:spPr>
            <a:xfrm>
              <a:off x="7626623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6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Arrow Connector 28"/>
            <p:cNvCxnSpPr>
              <a:stCxn id="197" idx="3"/>
              <a:endCxn id="206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8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9" name="Straight Arrow Connector 89"/>
            <p:cNvCxnSpPr>
              <a:stCxn id="206" idx="5"/>
              <a:endCxn id="208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10" name="Oval 12"/>
            <p:cNvSpPr/>
            <p:nvPr/>
          </p:nvSpPr>
          <p:spPr>
            <a:xfrm>
              <a:off x="7013411" y="5293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85"/>
            <p:cNvSpPr/>
            <p:nvPr/>
          </p:nvSpPr>
          <p:spPr>
            <a:xfrm>
              <a:off x="7301443" y="594169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2" name="Straight Arrow Connector 89"/>
            <p:cNvCxnSpPr>
              <a:stCxn id="210" idx="5"/>
              <a:endCxn id="211" idx="0"/>
            </p:cNvCxnSpPr>
            <p:nvPr/>
          </p:nvCxnSpPr>
          <p:spPr>
            <a:xfrm>
              <a:off x="7443650" y="572386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3" name="Straight Arrow Connector 87"/>
            <p:cNvCxnSpPr>
              <a:stCxn id="202" idx="4"/>
              <a:endCxn id="210" idx="0"/>
            </p:cNvCxnSpPr>
            <p:nvPr/>
          </p:nvCxnSpPr>
          <p:spPr>
            <a:xfrm>
              <a:off x="7160380" y="5072781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4" name="Connecteur droit 213"/>
            <p:cNvCxnSpPr/>
            <p:nvPr/>
          </p:nvCxnSpPr>
          <p:spPr>
            <a:xfrm>
              <a:off x="2205178" y="3120065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215" name="Connecteur droit 214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642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347200" y="1875600"/>
            <a:ext cx="7614624" cy="3237178"/>
            <a:chOff x="755576" y="2552501"/>
            <a:chExt cx="7614624" cy="3237178"/>
          </a:xfrm>
        </p:grpSpPr>
        <p:sp>
          <p:nvSpPr>
            <p:cNvPr id="113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"/>
            <p:cNvSpPr/>
            <p:nvPr/>
          </p:nvSpPr>
          <p:spPr>
            <a:xfrm>
              <a:off x="7163245" y="395919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2"/>
            <p:cNvSpPr/>
            <p:nvPr/>
          </p:nvSpPr>
          <p:spPr>
            <a:xfrm>
              <a:off x="7523285" y="460727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4"/>
            <p:cNvCxnSpPr>
              <a:stCxn id="113" idx="3"/>
              <a:endCxn id="114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6"/>
            <p:cNvCxnSpPr>
              <a:stCxn id="114" idx="3"/>
              <a:endCxn id="115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8"/>
            <p:cNvCxnSpPr>
              <a:stCxn id="114" idx="5"/>
              <a:endCxn id="116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2" name="Straight Arrow Connector 24"/>
            <p:cNvCxnSpPr>
              <a:endCxn id="117" idx="0"/>
            </p:cNvCxnSpPr>
            <p:nvPr/>
          </p:nvCxnSpPr>
          <p:spPr>
            <a:xfrm>
              <a:off x="7017420" y="3669358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3" name="Straight Arrow Connector 28"/>
            <p:cNvCxnSpPr>
              <a:stCxn id="117" idx="5"/>
              <a:endCxn id="118" idx="0"/>
            </p:cNvCxnSpPr>
            <p:nvPr/>
          </p:nvCxnSpPr>
          <p:spPr>
            <a:xfrm>
              <a:off x="7593484" y="4389438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4" name="Oval 84"/>
            <p:cNvSpPr/>
            <p:nvPr/>
          </p:nvSpPr>
          <p:spPr>
            <a:xfrm>
              <a:off x="7235253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85"/>
            <p:cNvSpPr/>
            <p:nvPr/>
          </p:nvSpPr>
          <p:spPr>
            <a:xfrm>
              <a:off x="7811317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6" name="Straight Arrow Connector 87"/>
            <p:cNvCxnSpPr>
              <a:stCxn id="118" idx="3"/>
              <a:endCxn id="124" idx="0"/>
            </p:cNvCxnSpPr>
            <p:nvPr/>
          </p:nvCxnSpPr>
          <p:spPr>
            <a:xfrm flipH="1">
              <a:off x="7487281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7" name="Straight Arrow Connector 89"/>
            <p:cNvCxnSpPr>
              <a:stCxn id="118" idx="5"/>
              <a:endCxn id="125" idx="0"/>
            </p:cNvCxnSpPr>
            <p:nvPr/>
          </p:nvCxnSpPr>
          <p:spPr>
            <a:xfrm>
              <a:off x="7953524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8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2"/>
            <p:cNvSpPr/>
            <p:nvPr/>
          </p:nvSpPr>
          <p:spPr>
            <a:xfrm>
              <a:off x="2434175" y="3264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Arrow Connector 14"/>
            <p:cNvCxnSpPr>
              <a:stCxn id="128" idx="3"/>
              <a:endCxn id="129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3" name="Straight Arrow Connector 24"/>
            <p:cNvCxnSpPr>
              <a:stCxn id="128" idx="5"/>
              <a:endCxn id="130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4" name="Straight Arrow Connector 28"/>
            <p:cNvCxnSpPr>
              <a:stCxn id="113" idx="5"/>
              <a:endCxn id="131" idx="0"/>
            </p:cNvCxnSpPr>
            <p:nvPr/>
          </p:nvCxnSpPr>
          <p:spPr>
            <a:xfrm>
              <a:off x="2193927" y="2982740"/>
              <a:ext cx="492276" cy="281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5" name="Oval 84"/>
            <p:cNvSpPr/>
            <p:nvPr/>
          </p:nvSpPr>
          <p:spPr>
            <a:xfrm>
              <a:off x="2146143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85"/>
            <p:cNvSpPr/>
            <p:nvPr/>
          </p:nvSpPr>
          <p:spPr>
            <a:xfrm>
              <a:off x="2722207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87"/>
            <p:cNvCxnSpPr>
              <a:stCxn id="131" idx="3"/>
              <a:endCxn id="135" idx="0"/>
            </p:cNvCxnSpPr>
            <p:nvPr/>
          </p:nvCxnSpPr>
          <p:spPr>
            <a:xfrm flipH="1">
              <a:off x="2398171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8" name="Straight Arrow Connector 89"/>
            <p:cNvCxnSpPr>
              <a:stCxn id="131" idx="5"/>
              <a:endCxn id="136" idx="0"/>
            </p:cNvCxnSpPr>
            <p:nvPr/>
          </p:nvCxnSpPr>
          <p:spPr>
            <a:xfrm>
              <a:off x="2864414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9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0" name="Straight Arrow Connector 28"/>
            <p:cNvCxnSpPr>
              <a:stCxn id="130" idx="3"/>
              <a:endCxn id="139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1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89"/>
            <p:cNvCxnSpPr>
              <a:stCxn id="139" idx="5"/>
              <a:endCxn id="141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3" name="Oval 12"/>
            <p:cNvSpPr/>
            <p:nvPr/>
          </p:nvSpPr>
          <p:spPr>
            <a:xfrm>
              <a:off x="2251202" y="463755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5"/>
            <p:cNvSpPr/>
            <p:nvPr/>
          </p:nvSpPr>
          <p:spPr>
            <a:xfrm>
              <a:off x="2539234" y="5285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89"/>
            <p:cNvCxnSpPr>
              <a:stCxn id="143" idx="5"/>
              <a:endCxn id="144" idx="0"/>
            </p:cNvCxnSpPr>
            <p:nvPr/>
          </p:nvCxnSpPr>
          <p:spPr>
            <a:xfrm>
              <a:off x="2681441" y="506779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87"/>
            <p:cNvCxnSpPr>
              <a:stCxn id="135" idx="4"/>
              <a:endCxn id="143" idx="0"/>
            </p:cNvCxnSpPr>
            <p:nvPr/>
          </p:nvCxnSpPr>
          <p:spPr>
            <a:xfrm>
              <a:off x="2398171" y="4416709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7" name="Connecteur droit 146"/>
            <p:cNvCxnSpPr/>
            <p:nvPr/>
          </p:nvCxnSpPr>
          <p:spPr>
            <a:xfrm>
              <a:off x="2205178" y="3101777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148" name="Connecteur droit 147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1939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Neuroevolution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idea: optimize network topology (and possibly weights)</a:t>
            </a:r>
          </a:p>
          <a:p>
            <a:pPr lvl="1"/>
            <a:r>
              <a:rPr lang="en-US" dirty="0" smtClean="0"/>
              <a:t>Considerable amount of works since mid-1990s</a:t>
            </a:r>
          </a:p>
          <a:p>
            <a:pPr lvl="1"/>
            <a:r>
              <a:rPr lang="en-US" dirty="0" err="1" smtClean="0"/>
              <a:t>Risto</a:t>
            </a:r>
            <a:r>
              <a:rPr lang="en-US" dirty="0" smtClean="0"/>
              <a:t> </a:t>
            </a:r>
            <a:r>
              <a:rPr lang="en-US" dirty="0" err="1" smtClean="0"/>
              <a:t>Miikkaulinen</a:t>
            </a:r>
            <a:r>
              <a:rPr lang="en-US" dirty="0" smtClean="0"/>
              <a:t> (Finnish-American, U. of Texas)</a:t>
            </a:r>
          </a:p>
          <a:p>
            <a:pPr lvl="1"/>
            <a:r>
              <a:rPr lang="en-US" dirty="0" smtClean="0"/>
              <a:t>Group at University of Coimbra (Portugal)</a:t>
            </a:r>
          </a:p>
          <a:p>
            <a:endParaRPr lang="en-US" dirty="0"/>
          </a:p>
          <a:p>
            <a:r>
              <a:rPr lang="en-US" dirty="0" smtClean="0"/>
              <a:t>Summary of a few </a:t>
            </a:r>
            <a:r>
              <a:rPr lang="en-US" dirty="0" smtClean="0"/>
              <a:t>papers</a:t>
            </a:r>
          </a:p>
          <a:p>
            <a:pPr lvl="1"/>
            <a:r>
              <a:rPr lang="en-US" i="1" dirty="0"/>
              <a:t>Evolving Neural Networks through Augmenting </a:t>
            </a:r>
            <a:r>
              <a:rPr lang="en-US" i="1" dirty="0" smtClean="0"/>
              <a:t>Topologies </a:t>
            </a:r>
            <a:r>
              <a:rPr lang="en-US" dirty="0" smtClean="0"/>
              <a:t>(Stanley and </a:t>
            </a:r>
            <a:r>
              <a:rPr lang="en-US" dirty="0" err="1" smtClean="0"/>
              <a:t>Miikkulainen</a:t>
            </a:r>
            <a:r>
              <a:rPr lang="en-US" dirty="0" smtClean="0"/>
              <a:t>, 2002)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86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Neuroevolution</a:t>
            </a:r>
            <a:r>
              <a:rPr lang="en-US" dirty="0" smtClean="0"/>
              <a:t>: main issues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Generate and evaluate </a:t>
              </a:r>
            </a:p>
            <a:p>
              <a:pPr algn="ctr"/>
              <a:r>
                <a:rPr lang="en-US" sz="1400" dirty="0" smtClean="0"/>
                <a:t>initial population</a:t>
              </a:r>
              <a:endParaRPr lang="en-US" sz="1400" dirty="0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Yes</a:t>
              </a:r>
              <a:endParaRPr lang="en-US" b="1" dirty="0"/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No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684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Neuroevolution</a:t>
            </a:r>
            <a:r>
              <a:rPr lang="en-US" dirty="0" smtClean="0"/>
              <a:t>: main issues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Generate and </a:t>
              </a:r>
              <a:r>
                <a:rPr lang="en-US" sz="1400" b="1" dirty="0" smtClean="0"/>
                <a:t>evaluate </a:t>
              </a:r>
            </a:p>
            <a:p>
              <a:pPr algn="ctr"/>
              <a:r>
                <a:rPr lang="en-US" sz="1400" dirty="0" smtClean="0"/>
                <a:t>initial population</a:t>
              </a:r>
              <a:endParaRPr lang="en-US" sz="1400" dirty="0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Yes</a:t>
              </a:r>
              <a:endParaRPr lang="en-US" b="1" dirty="0"/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No</a:t>
              </a:r>
              <a:endParaRPr lang="en-US" b="1" dirty="0"/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Evaluations are </a:t>
            </a:r>
            <a:r>
              <a:rPr lang="en-US" b="1" dirty="0" smtClean="0"/>
              <a:t>(VERY)</a:t>
            </a:r>
            <a:r>
              <a:rPr lang="en-US" dirty="0" smtClean="0"/>
              <a:t> </a:t>
            </a:r>
            <a:r>
              <a:rPr lang="en-US" b="1" dirty="0" smtClean="0"/>
              <a:t>COMPUTATIONALLY EXPENSIVE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716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Neuroevolution</a:t>
            </a:r>
            <a:r>
              <a:rPr lang="en-US" dirty="0" smtClean="0"/>
              <a:t>: main issues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Generate and evaluate </a:t>
              </a:r>
            </a:p>
            <a:p>
              <a:pPr algn="ctr"/>
              <a:r>
                <a:rPr lang="en-US" sz="1400" dirty="0" smtClean="0"/>
                <a:t>initial population</a:t>
              </a:r>
              <a:endParaRPr lang="en-US" sz="1400" dirty="0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Yes</a:t>
              </a:r>
              <a:endParaRPr lang="en-US" b="1" dirty="0"/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No</a:t>
              </a:r>
              <a:endParaRPr lang="en-US" b="1" dirty="0"/>
            </a:p>
          </p:txBody>
        </p:sp>
      </p:grpSp>
      <p:sp>
        <p:nvSpPr>
          <p:cNvPr id="3" name="Flèche vers le bas 2"/>
          <p:cNvSpPr/>
          <p:nvPr/>
        </p:nvSpPr>
        <p:spPr>
          <a:xfrm rot="1761933">
            <a:off x="6265706" y="2659369"/>
            <a:ext cx="429768" cy="107430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Depending on the representation, </a:t>
            </a:r>
            <a:r>
              <a:rPr lang="en-US" b="1" dirty="0" smtClean="0"/>
              <a:t>PRINCIPLE OF LOCALITY</a:t>
            </a:r>
            <a:r>
              <a:rPr lang="en-US" dirty="0" smtClean="0"/>
              <a:t> might fail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031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Defining a network topology</a:t>
            </a:r>
          </a:p>
          <a:p>
            <a:r>
              <a:rPr lang="it-IT" dirty="0" smtClean="0"/>
              <a:t>Classical approach</a:t>
            </a:r>
          </a:p>
          <a:p>
            <a:r>
              <a:rPr lang="it-IT" dirty="0" smtClean="0"/>
              <a:t>Reframing as an optimization problem</a:t>
            </a:r>
          </a:p>
          <a:p>
            <a:r>
              <a:rPr lang="it-IT" dirty="0" smtClean="0"/>
              <a:t>Evolutionary algorithms</a:t>
            </a:r>
          </a:p>
          <a:p>
            <a:r>
              <a:rPr lang="it-IT" dirty="0" smtClean="0"/>
              <a:t>Neuroevolution (NEAT, HyperNEAT, ...)</a:t>
            </a:r>
          </a:p>
          <a:p>
            <a:r>
              <a:rPr lang="it-IT" dirty="0" smtClean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But does it REALLY work?</a:t>
            </a:r>
          </a:p>
          <a:p>
            <a:pPr lvl="1"/>
            <a:r>
              <a:rPr lang="en-US" dirty="0" smtClean="0"/>
              <a:t>In other words, is it competitive with human design?</a:t>
            </a:r>
          </a:p>
          <a:p>
            <a:pPr lvl="1"/>
            <a:r>
              <a:rPr lang="en-US" dirty="0" smtClean="0"/>
              <a:t>There is some evidence that yes, it does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HUMIES 2022 (Human-Competitive Awards)</a:t>
            </a:r>
          </a:p>
          <a:p>
            <a:pPr lvl="1"/>
            <a:r>
              <a:rPr lang="en-US" dirty="0">
                <a:hlinkClick r:id="rId2"/>
              </a:rPr>
              <a:t>https://human-competitive.org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Miikkulainen</a:t>
            </a:r>
            <a:r>
              <a:rPr lang="en-US" dirty="0" smtClean="0"/>
              <a:t> et al., </a:t>
            </a:r>
            <a:r>
              <a:rPr lang="en-US" i="1" dirty="0" smtClean="0"/>
              <a:t>Evaluating </a:t>
            </a:r>
            <a:r>
              <a:rPr lang="en-US" i="1" dirty="0"/>
              <a:t>Medical Aesthetics Treatments through Evolved Age-Estimation </a:t>
            </a:r>
            <a:r>
              <a:rPr lang="en-US" i="1" dirty="0" smtClean="0"/>
              <a:t>Models, </a:t>
            </a:r>
            <a:r>
              <a:rPr lang="en-US" dirty="0" smtClean="0"/>
              <a:t>GECCO 2021</a:t>
            </a:r>
          </a:p>
          <a:p>
            <a:pPr lvl="1"/>
            <a:r>
              <a:rPr lang="en-US" dirty="0" smtClean="0"/>
              <a:t>Better results than human-designed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9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network topology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a (deep) neural network for a task</a:t>
            </a:r>
          </a:p>
          <a:p>
            <a:r>
              <a:rPr lang="en-US" dirty="0" smtClean="0"/>
              <a:t>Lots of (hyper-)parameters to decide:</a:t>
            </a:r>
          </a:p>
          <a:p>
            <a:pPr lvl="1"/>
            <a:r>
              <a:rPr lang="en-US" dirty="0" smtClean="0"/>
              <a:t>Number of layers</a:t>
            </a:r>
          </a:p>
          <a:p>
            <a:pPr lvl="1"/>
            <a:r>
              <a:rPr lang="en-US" dirty="0"/>
              <a:t>Number of </a:t>
            </a:r>
            <a:r>
              <a:rPr lang="en-US" dirty="0" smtClean="0"/>
              <a:t>neurons/units </a:t>
            </a:r>
            <a:r>
              <a:rPr lang="en-US" dirty="0"/>
              <a:t>per layer </a:t>
            </a:r>
            <a:endParaRPr lang="en-US" dirty="0" smtClean="0"/>
          </a:p>
          <a:p>
            <a:pPr lvl="1"/>
            <a:r>
              <a:rPr lang="en-US" dirty="0" smtClean="0"/>
              <a:t>Type of layers (Convolutional, </a:t>
            </a:r>
            <a:r>
              <a:rPr lang="en-US" dirty="0" err="1" smtClean="0"/>
              <a:t>MaxPooling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Activation function (</a:t>
            </a:r>
            <a:r>
              <a:rPr lang="en-US" dirty="0" err="1" smtClean="0"/>
              <a:t>tanh</a:t>
            </a:r>
            <a:r>
              <a:rPr lang="en-US" dirty="0" smtClean="0"/>
              <a:t>, </a:t>
            </a:r>
            <a:r>
              <a:rPr lang="en-US" dirty="0" err="1" smtClean="0"/>
              <a:t>ReLu</a:t>
            </a:r>
            <a:r>
              <a:rPr lang="en-US" dirty="0" smtClean="0"/>
              <a:t>, Leaky </a:t>
            </a:r>
            <a:r>
              <a:rPr lang="en-US" dirty="0" err="1" smtClean="0"/>
              <a:t>ReLu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Optimizer (ADAM, </a:t>
            </a:r>
            <a:r>
              <a:rPr lang="en-US" dirty="0" err="1" smtClean="0"/>
              <a:t>Adagrad</a:t>
            </a:r>
            <a:r>
              <a:rPr lang="en-US" dirty="0" smtClean="0"/>
              <a:t>, </a:t>
            </a:r>
            <a:r>
              <a:rPr lang="en-US" dirty="0" err="1" smtClean="0"/>
              <a:t>RMSprop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Parameters (!) of the optimizer (learning rate, …)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10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approach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Read literature and copy a topology used for similar task</a:t>
            </a:r>
          </a:p>
          <a:p>
            <a:r>
              <a:rPr lang="en-US" dirty="0" smtClean="0"/>
              <a:t>If it does not work, change it a bit until it works</a:t>
            </a:r>
          </a:p>
          <a:p>
            <a:r>
              <a:rPr lang="en-US" dirty="0" smtClean="0"/>
              <a:t>Experiments take time, so limited amount of attempts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9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Reframing as an optimization problem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Search space</a:t>
            </a:r>
            <a:r>
              <a:rPr lang="en-US" dirty="0" smtClean="0"/>
              <a:t>: all possible combinations of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r>
              <a:rPr lang="en-US" b="1" dirty="0" smtClean="0"/>
              <a:t>Objective</a:t>
            </a:r>
            <a:r>
              <a:rPr lang="en-US" dirty="0" smtClean="0"/>
              <a:t>: maximize performance on the task</a:t>
            </a:r>
          </a:p>
          <a:p>
            <a:endParaRPr lang="en-US" dirty="0" smtClean="0"/>
          </a:p>
          <a:p>
            <a:r>
              <a:rPr lang="en-US" dirty="0" smtClean="0"/>
              <a:t>Obvious issues:</a:t>
            </a:r>
          </a:p>
          <a:p>
            <a:pPr lvl="1"/>
            <a:r>
              <a:rPr lang="en-US" dirty="0" smtClean="0"/>
              <a:t>Search space is Vast (cannot be explored exhaustively)</a:t>
            </a:r>
          </a:p>
          <a:p>
            <a:pPr lvl="1"/>
            <a:r>
              <a:rPr lang="en-US" dirty="0" smtClean="0"/>
              <a:t>Search space is mixed integer/categorical/floating point</a:t>
            </a:r>
          </a:p>
          <a:p>
            <a:pPr lvl="1"/>
            <a:r>
              <a:rPr lang="en-US" dirty="0" smtClean="0"/>
              <a:t>Search space is (very likely) not convex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Reframing as an optimization problem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Neural Architecture Search (NAS)</a:t>
            </a:r>
          </a:p>
          <a:p>
            <a:pPr lvl="1"/>
            <a:r>
              <a:rPr lang="en-US" dirty="0" smtClean="0"/>
              <a:t>Gradient descent</a:t>
            </a:r>
          </a:p>
          <a:p>
            <a:pPr lvl="1"/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Bayesian optimization</a:t>
            </a:r>
          </a:p>
          <a:p>
            <a:pPr lvl="1"/>
            <a:r>
              <a:rPr lang="en-US" dirty="0" smtClean="0"/>
              <a:t>Focus mostly on </a:t>
            </a:r>
            <a:r>
              <a:rPr lang="en-US" dirty="0" err="1" smtClean="0"/>
              <a:t>hyperparameter</a:t>
            </a:r>
            <a:r>
              <a:rPr lang="en-US" dirty="0" smtClean="0"/>
              <a:t> values</a:t>
            </a:r>
          </a:p>
          <a:p>
            <a:endParaRPr lang="en-US" dirty="0"/>
          </a:p>
          <a:p>
            <a:r>
              <a:rPr lang="en-US" dirty="0" smtClean="0"/>
              <a:t>References</a:t>
            </a:r>
          </a:p>
          <a:p>
            <a:pPr lvl="1"/>
            <a:r>
              <a:rPr lang="en-US" dirty="0" smtClean="0"/>
              <a:t>Elsken et al., </a:t>
            </a:r>
            <a:r>
              <a:rPr lang="en-US" i="1" dirty="0" smtClean="0"/>
              <a:t>Neural </a:t>
            </a:r>
            <a:r>
              <a:rPr lang="en-US" i="1" dirty="0"/>
              <a:t>Architecture Search: A </a:t>
            </a:r>
            <a:r>
              <a:rPr lang="en-US" i="1" dirty="0" smtClean="0"/>
              <a:t>Survey</a:t>
            </a:r>
            <a:r>
              <a:rPr lang="en-US" dirty="0" smtClean="0"/>
              <a:t>, 2019</a:t>
            </a:r>
            <a:endParaRPr lang="en-US" i="1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70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Evolutionary algorithms (EAs) can work well in this situation!</a:t>
            </a:r>
          </a:p>
          <a:p>
            <a:pPr lvl="1"/>
            <a:r>
              <a:rPr lang="en-US" dirty="0" smtClean="0"/>
              <a:t>Better than random</a:t>
            </a:r>
          </a:p>
          <a:p>
            <a:pPr lvl="1"/>
            <a:r>
              <a:rPr lang="en-US" dirty="0" smtClean="0"/>
              <a:t>Usable when other techniques fail (exact, gradient-based, …)</a:t>
            </a:r>
          </a:p>
          <a:p>
            <a:pPr lvl="1"/>
            <a:r>
              <a:rPr lang="en-US" dirty="0" smtClean="0"/>
              <a:t>Can deal with extremely complex (mixed) search spaces</a:t>
            </a:r>
          </a:p>
          <a:p>
            <a:pPr lvl="1"/>
            <a:endParaRPr lang="en-US" dirty="0"/>
          </a:p>
          <a:p>
            <a:r>
              <a:rPr lang="en-US" dirty="0" smtClean="0"/>
              <a:t>What EAs do, in a nutshell:</a:t>
            </a:r>
          </a:p>
          <a:p>
            <a:pPr lvl="1"/>
            <a:r>
              <a:rPr lang="en-US" dirty="0"/>
              <a:t>Stochastic exploration of the search space</a:t>
            </a:r>
          </a:p>
          <a:p>
            <a:pPr lvl="1"/>
            <a:r>
              <a:rPr lang="en-US" dirty="0"/>
              <a:t>Biased towards areas with better values of cost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To get values of cost function, they evaluate candidate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Generate and evaluate </a:t>
              </a:r>
            </a:p>
            <a:p>
              <a:pPr algn="ctr"/>
              <a:r>
                <a:rPr lang="en-US" sz="1400" dirty="0" smtClean="0"/>
                <a:t>initial population</a:t>
              </a:r>
              <a:endParaRPr lang="en-US" sz="1400" dirty="0"/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Yes</a:t>
              </a:r>
              <a:endParaRPr lang="en-US" b="1" dirty="0"/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No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6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865</Words>
  <Application>Microsoft Office PowerPoint</Application>
  <PresentationFormat>Grand écran</PresentationFormat>
  <Paragraphs>167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Raleway</vt:lpstr>
      <vt:lpstr>Thème Office</vt:lpstr>
      <vt:lpstr>Neuroevolution and hyperparameter optimization for deep neural networks</vt:lpstr>
      <vt:lpstr>Things I want to add</vt:lpstr>
      <vt:lpstr>Outline</vt:lpstr>
      <vt:lpstr>Defining a network topology</vt:lpstr>
      <vt:lpstr>Classical approach</vt:lpstr>
      <vt:lpstr>Reframing as an optimization problem</vt:lpstr>
      <vt:lpstr>Reframing as an optimization problem</vt:lpstr>
      <vt:lpstr>Evolutionary algorithms</vt:lpstr>
      <vt:lpstr>Evolutionary algorithms</vt:lpstr>
      <vt:lpstr>Evolutionary algorithms</vt:lpstr>
      <vt:lpstr>Evolutionary algorithms: principle of locality</vt:lpstr>
      <vt:lpstr>Evolutionary algorithms</vt:lpstr>
      <vt:lpstr>Introduction to Evolutionary Computation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Evolutionary algorithms: principle of locality</vt:lpstr>
      <vt:lpstr>Evolutionary algorithms: mutation</vt:lpstr>
      <vt:lpstr>Evolutionary algorithms: crossover</vt:lpstr>
      <vt:lpstr>Evolutionary algorithms: crossover</vt:lpstr>
      <vt:lpstr>Evolutionary algorithms: crossover</vt:lpstr>
      <vt:lpstr>Neuroevolution</vt:lpstr>
      <vt:lpstr>Neuroevolution: main issues</vt:lpstr>
      <vt:lpstr>Neuroevolution: main issues</vt:lpstr>
      <vt:lpstr>Neuroevolution: main issues</vt:lpstr>
      <vt:lpstr>Neuro-Evolution of Augmenting Topologies</vt:lpstr>
      <vt:lpstr>Neuro-Evolution of Augmenting Topologies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82</cp:revision>
  <dcterms:created xsi:type="dcterms:W3CDTF">2020-06-05T13:14:31Z</dcterms:created>
  <dcterms:modified xsi:type="dcterms:W3CDTF">2023-05-09T14:50:17Z</dcterms:modified>
</cp:coreProperties>
</file>